
<file path=[Content_Types].xml><?xml version="1.0" encoding="utf-8"?>
<Types xmlns="http://schemas.openxmlformats.org/package/2006/content-types">
  <Default Extension="emf" ContentType="image/x-emf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3" r:id="rId3"/>
    <p:sldId id="260" r:id="rId4"/>
    <p:sldId id="276" r:id="rId5"/>
    <p:sldId id="273" r:id="rId6"/>
    <p:sldId id="274" r:id="rId7"/>
    <p:sldId id="298" r:id="rId8"/>
    <p:sldId id="299" r:id="rId9"/>
    <p:sldId id="300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5" r:id="rId19"/>
    <p:sldId id="270" r:id="rId20"/>
    <p:sldId id="286" r:id="rId21"/>
    <p:sldId id="288" r:id="rId22"/>
    <p:sldId id="289" r:id="rId23"/>
    <p:sldId id="290" r:id="rId24"/>
    <p:sldId id="291" r:id="rId25"/>
    <p:sldId id="293" r:id="rId26"/>
    <p:sldId id="295" r:id="rId27"/>
    <p:sldId id="296" r:id="rId28"/>
    <p:sldId id="297" r:id="rId29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148" autoAdjust="0"/>
    <p:restoredTop sz="94764" autoAdjust="0"/>
  </p:normalViewPr>
  <p:slideViewPr>
    <p:cSldViewPr snapToGrid="0">
      <p:cViewPr>
        <p:scale>
          <a:sx n="102" d="100"/>
          <a:sy n="102" d="100"/>
        </p:scale>
        <p:origin x="88" y="560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8FDBB94-A463-4AEB-9D58-B8A94B0A1274}" type="datetime1">
              <a:rPr lang="de-DE" sz="800" smtClean="0"/>
              <a:t>04.02.2021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2E38C0F-D820-4E6E-ADB3-B32613585B7D}" type="datetime1">
              <a:rPr lang="de-DE" smtClean="0"/>
              <a:t>04.02.2021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CE681DF-43B0-4056-92E7-4A19F4E761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6288DB-1B8D-5B48-8D2B-2C7FB8AC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7B8B781-4008-7B43-B90B-5174CB147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BF2C96-61C6-AE41-B0F8-9E3B47BA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FD06A9C-DE31-3344-9F4A-71EB27081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CECD9E-18EE-5549-B134-287241907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8C4F06-06D7-D84A-B2DB-2671BB230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A6AFD6-E09D-644F-A6B6-1DCBCA51E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3D1E282A-2A34-0348-AE76-DE4459C87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037AB4C-BA27-A641-B640-63F38FD59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8CE1ABF-6F6B-49DA-8DF4-EC3DFC430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29F914C-F172-3445-BBAF-33D87E14E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2FA3-0CF5-6145-804E-3A9ABD87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28E02D-BC42-44C2-A3F5-5404CBC83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Thank you!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778834" cy="245786"/>
          </a:xfrm>
        </p:spPr>
        <p:txBody>
          <a:bodyPr/>
          <a:lstStyle>
            <a:lvl1pPr marL="0" indent="0" defTabSz="536575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</a:t>
            </a:r>
            <a:r>
              <a:rPr lang="de-DE" dirty="0"/>
              <a:t>49 (0) 711 685-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942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Thank you!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82705" cy="245786"/>
          </a:xfrm>
        </p:spPr>
        <p:txBody>
          <a:bodyPr/>
          <a:lstStyle>
            <a:lvl1pPr marL="0" indent="0">
              <a:buNone/>
              <a:tabLst>
                <a:tab pos="536575" algn="l"/>
              </a:tabLst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+49 (0) 711 685-</a:t>
            </a:r>
            <a:endParaRPr lang="de-DE" dirty="0"/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47048E-F4B2-4CE3-8E2C-9004A5C5B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366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DE1BCEF2-3615-40F6-9700-AC8523EE70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5DE6BF-7C3C-4DD9-B444-AAC623C74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94958B-96B0-482F-9CDD-2894CA0BA7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1128C2-4109-0B40-B1F3-8F0036EB5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3A3817F-F4B0-1B4B-9BDB-804686732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EF60FA-ED38-B14B-9EFE-93DCFC2E3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22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o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24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6.mo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</p:txBody>
      </p:sp>
      <p:pic>
        <p:nvPicPr>
          <p:cNvPr id="4" name="Picture Placeholder 3" descr="Logo&#10;&#10;Description automatically generated">
            <a:extLst>
              <a:ext uri="{FF2B5EF4-FFF2-40B4-BE49-F238E27FC236}">
                <a16:creationId xmlns:a16="http://schemas.microsoft.com/office/drawing/2014/main" id="{2E405C34-1FB8-5749-B31C-2FBFEDF4FD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600" t="31655" r="4722" b="39869"/>
          <a:stretch/>
        </p:blipFill>
        <p:spPr>
          <a:xfrm>
            <a:off x="79787" y="3538615"/>
            <a:ext cx="4875697" cy="1147737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9" name="!!nomorph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Numerical</a:t>
            </a:r>
            <a:r>
              <a:rPr lang="de-DE" dirty="0">
                <a:solidFill>
                  <a:schemeClr val="bg1"/>
                </a:solidFill>
              </a:rPr>
              <a:t> Simulation</a:t>
            </a: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fluid solver for laminar flow with arbitrary geometries &amp; heat flow</a:t>
            </a:r>
          </a:p>
          <a:p>
            <a:r>
              <a:rPr lang="en-US" dirty="0">
                <a:solidFill>
                  <a:schemeClr val="bg1"/>
                </a:solidFill>
              </a:rPr>
              <a:t>09.02.2021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9FB3C44-BC15-4C18-9D5E-8E57C93FC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3084" b="-2426"/>
          <a:stretch/>
        </p:blipFill>
        <p:spPr>
          <a:xfrm>
            <a:off x="7334928" y="4069842"/>
            <a:ext cx="1248842" cy="1317673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C23851-4C87-7647-B548-4B8D6C419622}"/>
              </a:ext>
            </a:extLst>
          </p:cNvPr>
          <p:cNvSpPr txBox="1">
            <a:spLocks/>
          </p:cNvSpPr>
          <p:nvPr/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</a:t>
            </a: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dapt criteria for computation of dt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DE" sz="1600" b="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de-DE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chemeClr val="tx1"/>
                    </a:solidFill>
                  </a:rPr>
                  <a:t>Add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input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file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 (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DonorCell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),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tInit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(initial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domain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tx1"/>
                    </a:solidFill>
                  </a:rPr>
                  <a:t>Extend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outputwriter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by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adding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new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array</a:t>
                </a:r>
                <a:endParaRPr lang="de-DE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blipFill>
                <a:blip r:embed="rId2"/>
                <a:stretch>
                  <a:fillRect l="-197" t="-21827" b="-2487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189420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5D9A8-1064-804B-B379-76980551D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8" name="!!morphtitle">
            <a:extLst>
              <a:ext uri="{FF2B5EF4-FFF2-40B4-BE49-F238E27FC236}">
                <a16:creationId xmlns:a16="http://schemas.microsoft.com/office/drawing/2014/main" id="{DB918771-15A8-4895-B3E8-48EB5F397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46D7706-D896-4522-8122-B87CD4A957D4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91592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176731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00853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!!nomorph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42111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  <a:endParaRPr lang="en-DE" sz="1600" dirty="0">
              <a:solidFill>
                <a:srgbClr val="00519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59596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1" name="!!morphtitle">
            <a:extLst>
              <a:ext uri="{FF2B5EF4-FFF2-40B4-BE49-F238E27FC236}">
                <a16:creationId xmlns:a16="http://schemas.microsoft.com/office/drawing/2014/main" id="{C78A624F-BA91-49E8-BC4A-8396BD87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93182CD-E920-43D8-AE18-B7772879BDBB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526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4" y="301159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2" y="384024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2" y="425281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2" y="342766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908461"/>
            <a:ext cx="6411741" cy="19941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Every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assigned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type: FLUID, OBJECT, EMPTY</a:t>
            </a:r>
            <a:endParaRPr lang="en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FLUID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Application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OBJECT: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⚠️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objects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Skip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EMPTY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839075B4-39A1-416B-8887-8AB10903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2D82DA6-AD11-4AEF-B1E5-BDD206D430FF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01125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1294038"/>
            <a:ext cx="6411741" cy="139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1D-Arrays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bottom</a:t>
            </a:r>
            <a:r>
              <a:rPr lang="de-DE" sz="1600" dirty="0">
                <a:solidFill>
                  <a:schemeClr val="tx1"/>
                </a:solidFill>
              </a:rPr>
              <a:t>, top, </a:t>
            </a:r>
            <a:r>
              <a:rPr lang="de-DE" sz="1600" dirty="0" err="1">
                <a:solidFill>
                  <a:schemeClr val="tx1"/>
                </a:solidFill>
              </a:rPr>
              <a:t>left</a:t>
            </a:r>
            <a:r>
              <a:rPr lang="de-DE" sz="1600" dirty="0">
                <a:solidFill>
                  <a:schemeClr val="tx1"/>
                </a:solidFill>
              </a:rPr>
              <a:t>, </a:t>
            </a:r>
            <a:r>
              <a:rPr lang="de-DE" sz="1600" dirty="0" err="1">
                <a:solidFill>
                  <a:schemeClr val="tx1"/>
                </a:solidFill>
              </a:rPr>
              <a:t>right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One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array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 </a:t>
            </a:r>
            <a:r>
              <a:rPr lang="de-DE" sz="1600" dirty="0" err="1">
                <a:solidFill>
                  <a:schemeClr val="tx1"/>
                </a:solidFill>
              </a:rPr>
              <a:t>conceivable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</a:t>
            </a:r>
            <a:r>
              <a:rPr lang="de-DE" sz="1600" dirty="0">
                <a:solidFill>
                  <a:schemeClr val="tx1"/>
                </a:solidFill>
              </a:rPr>
              <a:t> mix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INFLOW, OUTFLOW, NOSLIP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21748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6300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80490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21" name="!!morphtitle">
            <a:extLst>
              <a:ext uri="{FF2B5EF4-FFF2-40B4-BE49-F238E27FC236}">
                <a16:creationId xmlns:a16="http://schemas.microsoft.com/office/drawing/2014/main" id="{4D7CD9EA-DDAB-44A0-BEEF-F4DADAF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854C8542-1C3A-4066-BD52-D2715DE3AB4D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5925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1692074"/>
            <a:ext cx="6411741" cy="214129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NOSLIP, but different </a:t>
            </a: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depending</a:t>
            </a:r>
            <a:r>
              <a:rPr lang="de-DE" sz="1600" dirty="0">
                <a:solidFill>
                  <a:schemeClr val="tx1"/>
                </a:solidFill>
              </a:rPr>
              <a:t> on FLUID </a:t>
            </a:r>
            <a:r>
              <a:rPr lang="de-DE" sz="1600" dirty="0" err="1">
                <a:solidFill>
                  <a:schemeClr val="tx1"/>
                </a:solidFill>
              </a:rPr>
              <a:t>surroundings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OBJECT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OBJECT </a:t>
            </a:r>
            <a:r>
              <a:rPr lang="de-DE" sz="1600" dirty="0" err="1">
                <a:solidFill>
                  <a:schemeClr val="tx1"/>
                </a:solidFill>
              </a:rPr>
              <a:t>subdivided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types</a:t>
            </a:r>
            <a:r>
              <a:rPr lang="de-DE" sz="1600" dirty="0">
                <a:solidFill>
                  <a:schemeClr val="tx1"/>
                </a:solidFill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-LEFT, -RIGHT, -TOP, -BOTTOM;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-TOPLEFT, -TOPRIGHT, -BOTTOMLEFT, -BOTTOMRIGHT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395426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436684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997F189F-267E-4278-BFF2-495DBC5B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82CD1AE-0DAF-4384-836E-71A40D143189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0220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1" y="417645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C8530-E73A-5A44-988C-F62B1CEEA119}"/>
              </a:ext>
            </a:extLst>
          </p:cNvPr>
          <p:cNvSpPr/>
          <p:nvPr/>
        </p:nvSpPr>
        <p:spPr>
          <a:xfrm>
            <a:off x="1500741" y="2235922"/>
            <a:ext cx="6411741" cy="18318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Objects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Two</a:t>
            </a:r>
            <a:r>
              <a:rPr lang="de-DE" sz="1600" dirty="0">
                <a:solidFill>
                  <a:schemeClr val="tx1"/>
                </a:solidFill>
              </a:rPr>
              <a:t> additional </a:t>
            </a:r>
            <a:r>
              <a:rPr lang="de-DE" sz="1600" dirty="0" err="1">
                <a:solidFill>
                  <a:schemeClr val="tx1"/>
                </a:solidFill>
              </a:rPr>
              <a:t>matrices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(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r>
              <a:rPr lang="de-DE" sz="1600" dirty="0">
                <a:solidFill>
                  <a:schemeClr val="tx1"/>
                </a:solidFill>
              </a:rPr>
              <a:t>)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if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at “real“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extend</a:t>
            </a:r>
            <a:r>
              <a:rPr lang="de-DE" sz="1600" dirty="0">
                <a:solidFill>
                  <a:schemeClr val="tx1"/>
                </a:solidFill>
              </a:rPr>
              <a:t> 1D-Arrays </a:t>
            </a:r>
            <a:r>
              <a:rPr lang="de-DE" sz="1600" dirty="0" err="1">
                <a:solidFill>
                  <a:schemeClr val="tx1"/>
                </a:solidFill>
              </a:rPr>
              <a:t>by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71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FF87D10D-6B44-4E60-B879-3B72ED67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00F96DB2-A1A5-4B0C-A7F5-3F403C1C4B2E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2611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2530557"/>
            <a:ext cx="6411741" cy="14477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Outputwriter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staggered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grid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write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vts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EMPTY </a:t>
            </a:r>
            <a:r>
              <a:rPr lang="de-DE" sz="1600" dirty="0" err="1">
                <a:solidFill>
                  <a:schemeClr val="tx1"/>
                </a:solidFill>
              </a:rPr>
              <a:t>cells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blanked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Modified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input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txt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necessary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5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238141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FFF7E782-3705-4705-A016-E7A3D68E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EDA764F-B322-4E86-A67A-0723495CA502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6433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!!morphtitle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02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CB48-5D33-4349-AF72-36360527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90182"/>
            <a:ext cx="8245475" cy="432000"/>
          </a:xfrm>
        </p:spPr>
        <p:txBody>
          <a:bodyPr/>
          <a:lstStyle/>
          <a:p>
            <a:r>
              <a:rPr lang="en-DE" b="0" dirty="0"/>
              <a:t>How to define boundary condtion types and values?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216FE-CF8A-FA47-92FE-B9DC350CC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5117E0-884D-734F-B351-5E469151353F}"/>
              </a:ext>
            </a:extLst>
          </p:cNvPr>
          <p:cNvGrpSpPr/>
          <p:nvPr/>
        </p:nvGrpSpPr>
        <p:grpSpPr>
          <a:xfrm>
            <a:off x="1583990" y="1542604"/>
            <a:ext cx="5976019" cy="2058292"/>
            <a:chOff x="1583990" y="1501777"/>
            <a:chExt cx="5976019" cy="20582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6200F9-D159-6641-92FD-DCE878F0FE26}"/>
                </a:ext>
              </a:extLst>
            </p:cNvPr>
            <p:cNvSpPr/>
            <p:nvPr/>
          </p:nvSpPr>
          <p:spPr>
            <a:xfrm>
              <a:off x="1583990" y="1748046"/>
              <a:ext cx="2939203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Type= </a:t>
              </a:r>
              <a:r>
                <a:rPr lang="en-US" sz="1600" dirty="0" err="1">
                  <a:solidFill>
                    <a:schemeClr val="tx1"/>
                  </a:solidFill>
                </a:rPr>
                <a:t>Bottombound</a:t>
              </a:r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    Velocity= Dirichlet; 0;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Pressure=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Temperature=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Position = 0; 1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C09A-1BEA-BF4B-A079-2B3C21EAB168}"/>
                </a:ext>
              </a:extLst>
            </p:cNvPr>
            <p:cNvSpPr/>
            <p:nvPr/>
          </p:nvSpPr>
          <p:spPr>
            <a:xfrm>
              <a:off x="1583991" y="1501777"/>
              <a:ext cx="5976018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Input File: Example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FE3082-8B96-3E45-8779-D70DEC0E7373}"/>
                </a:ext>
              </a:extLst>
            </p:cNvPr>
            <p:cNvSpPr/>
            <p:nvPr/>
          </p:nvSpPr>
          <p:spPr>
            <a:xfrm>
              <a:off x="4523193" y="1748047"/>
              <a:ext cx="3036816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location of boundary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type&amp; values (</a:t>
              </a:r>
              <a:r>
                <a:rPr lang="en-US" sz="1600" dirty="0" err="1">
                  <a:solidFill>
                    <a:schemeClr val="tx1"/>
                  </a:solidFill>
                </a:rPr>
                <a:t>u;v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(p)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(T)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physical starting and end value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!!morphtitle2">
            <a:extLst>
              <a:ext uri="{FF2B5EF4-FFF2-40B4-BE49-F238E27FC236}">
                <a16:creationId xmlns:a16="http://schemas.microsoft.com/office/drawing/2014/main" id="{AAD55143-C434-4409-97CC-09319C06C5B1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451675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and </a:t>
            </a:r>
            <a:r>
              <a:rPr lang="de-DE" dirty="0" err="1"/>
              <a:t>Obstacles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86885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2D82AF-EB35-5347-B56A-F49B8C8F61E3}"/>
              </a:ext>
            </a:extLst>
          </p:cNvPr>
          <p:cNvSpPr/>
          <p:nvPr/>
        </p:nvSpPr>
        <p:spPr>
          <a:xfrm>
            <a:off x="1918016" y="953218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Rectangle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1;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4D51B-D5F9-45A7-9B35-A7AFF7AD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1" y="357551"/>
            <a:ext cx="2971800" cy="432000"/>
          </a:xfrm>
        </p:spPr>
        <p:txBody>
          <a:bodyPr/>
          <a:lstStyle/>
          <a:p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define</a:t>
            </a:r>
            <a:r>
              <a:rPr lang="de-DE" b="0" dirty="0"/>
              <a:t> </a:t>
            </a:r>
            <a:r>
              <a:rPr lang="de-DE" b="0" dirty="0" err="1"/>
              <a:t>obstacles</a:t>
            </a:r>
            <a:r>
              <a:rPr lang="de-DE" b="0" dirty="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0F9C54-56AE-5448-9DF1-10891B34EA1B}"/>
              </a:ext>
            </a:extLst>
          </p:cNvPr>
          <p:cNvSpPr/>
          <p:nvPr/>
        </p:nvSpPr>
        <p:spPr>
          <a:xfrm>
            <a:off x="1918017" y="690871"/>
            <a:ext cx="6344889" cy="2600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Input File: 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B714ED-E489-6341-87CB-A058E46BB7B5}"/>
              </a:ext>
            </a:extLst>
          </p:cNvPr>
          <p:cNvSpPr/>
          <p:nvPr/>
        </p:nvSpPr>
        <p:spPr>
          <a:xfrm>
            <a:off x="5038642" y="950913"/>
            <a:ext cx="3224264" cy="10846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Lower left and upper right corner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D24D1-1918-1E45-8659-BE1A18CB46BC}"/>
              </a:ext>
            </a:extLst>
          </p:cNvPr>
          <p:cNvSpPr/>
          <p:nvPr/>
        </p:nvSpPr>
        <p:spPr>
          <a:xfrm>
            <a:off x="1918014" y="3309289"/>
            <a:ext cx="3120626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Ellipse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1; 1; 0.8; 0.5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Neumann; 0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Type = Fluid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93969-227A-CC40-984D-4F8C9E95233C}"/>
              </a:ext>
            </a:extLst>
          </p:cNvPr>
          <p:cNvSpPr/>
          <p:nvPr/>
        </p:nvSpPr>
        <p:spPr>
          <a:xfrm>
            <a:off x="5038642" y="3309289"/>
            <a:ext cx="3224264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Center and </a:t>
            </a:r>
            <a:r>
              <a:rPr lang="en-US" sz="1400" dirty="0" err="1">
                <a:solidFill>
                  <a:schemeClr val="tx1"/>
                </a:solidFill>
              </a:rPr>
              <a:t>halfaxes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r>
              <a:rPr lang="en-US" sz="1400" dirty="0">
                <a:solidFill>
                  <a:schemeClr val="tx1"/>
                </a:solidFill>
              </a:rPr>
              <a:t>Fluid type to cut out shape of obstacle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B1FCC8-C386-3A45-91D3-902FF1B26015}"/>
              </a:ext>
            </a:extLst>
          </p:cNvPr>
          <p:cNvSpPr/>
          <p:nvPr/>
        </p:nvSpPr>
        <p:spPr>
          <a:xfrm>
            <a:off x="1918014" y="2133557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0; 1; 0.5;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5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F76B3-E79D-5B42-8B37-41988E29B43E}"/>
              </a:ext>
            </a:extLst>
          </p:cNvPr>
          <p:cNvSpPr/>
          <p:nvPr/>
        </p:nvSpPr>
        <p:spPr>
          <a:xfrm>
            <a:off x="5038642" y="2132406"/>
            <a:ext cx="3224264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Corners of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4C5C02A-D5C7-8849-89BF-CD74BA7DC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13" name="standardForms" descr="standardForms">
            <a:hlinkClick r:id="" action="ppaction://media"/>
            <a:extLst>
              <a:ext uri="{FF2B5EF4-FFF2-40B4-BE49-F238E27FC236}">
                <a16:creationId xmlns:a16="http://schemas.microsoft.com/office/drawing/2014/main" id="{F327E053-4601-A340-91FE-460DD33E8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222" t="39406" r="19133" b="39395"/>
          <a:stretch/>
        </p:blipFill>
        <p:spPr>
          <a:xfrm rot="5400000">
            <a:off x="-959996" y="2250626"/>
            <a:ext cx="4131823" cy="877229"/>
          </a:xfrm>
          <a:prstGeom prst="rect">
            <a:avLst/>
          </a:prstGeom>
        </p:spPr>
      </p:pic>
      <p:sp>
        <p:nvSpPr>
          <p:cNvPr id="12" name="!!morphtitle2">
            <a:extLst>
              <a:ext uri="{FF2B5EF4-FFF2-40B4-BE49-F238E27FC236}">
                <a16:creationId xmlns:a16="http://schemas.microsoft.com/office/drawing/2014/main" id="{068D37E0-8757-44E3-AD40-FAFAE2FFA9D0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451675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and </a:t>
            </a:r>
            <a:r>
              <a:rPr lang="de-DE" dirty="0" err="1"/>
              <a:t>Obstacles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08859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!!morphtitle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7510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!!morphtitle3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0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56400"/>
            <a:ext cx="8245475" cy="432000"/>
          </a:xfrm>
        </p:spPr>
        <p:txBody>
          <a:bodyPr/>
          <a:lstStyle/>
          <a:p>
            <a:r>
              <a:rPr lang="en-DE" b="0" dirty="0"/>
              <a:t>Channel with a Step: Comparison for Obstacles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!!morph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100x20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500s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9DDE9-979C-5F4D-A576-DE6D8B8EF68A}"/>
              </a:ext>
            </a:extLst>
          </p:cNvPr>
          <p:cNvSpPr txBox="1">
            <a:spLocks/>
          </p:cNvSpPr>
          <p:nvPr/>
        </p:nvSpPr>
        <p:spPr>
          <a:xfrm>
            <a:off x="3722928" y="1820697"/>
            <a:ext cx="2934145" cy="25861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4" name="Content Placeholder 1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A8B5396-BB38-5245-956B-AD8E576F7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748" y="956249"/>
            <a:ext cx="3755844" cy="3749957"/>
          </a:xfr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9ECEF89A-71A1-C04E-839F-217E411A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73" y="2009278"/>
            <a:ext cx="2934145" cy="2576668"/>
          </a:xfrm>
          <a:prstGeom prst="rect">
            <a:avLst/>
          </a:prstGeom>
        </p:spPr>
      </p:pic>
      <p:sp>
        <p:nvSpPr>
          <p:cNvPr id="12" name="!!nomoprh6">
            <a:extLst>
              <a:ext uri="{FF2B5EF4-FFF2-40B4-BE49-F238E27FC236}">
                <a16:creationId xmlns:a16="http://schemas.microsoft.com/office/drawing/2014/main" id="{B64CB305-48DD-9F4D-ADAF-B30634E77703}"/>
              </a:ext>
            </a:extLst>
          </p:cNvPr>
          <p:cNvSpPr/>
          <p:nvPr/>
        </p:nvSpPr>
        <p:spPr>
          <a:xfrm>
            <a:off x="2796521" y="73660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!!nomoprh5">
            <a:extLst>
              <a:ext uri="{FF2B5EF4-FFF2-40B4-BE49-F238E27FC236}">
                <a16:creationId xmlns:a16="http://schemas.microsoft.com/office/drawing/2014/main" id="{17F3E964-4CE0-4A4B-9991-68F27E5FB8D9}"/>
              </a:ext>
            </a:extLst>
          </p:cNvPr>
          <p:cNvSpPr/>
          <p:nvPr/>
        </p:nvSpPr>
        <p:spPr>
          <a:xfrm>
            <a:off x="5430217" y="178208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  <p:sp>
        <p:nvSpPr>
          <p:cNvPr id="15" name="!!morphtitle3">
            <a:extLst>
              <a:ext uri="{FF2B5EF4-FFF2-40B4-BE49-F238E27FC236}">
                <a16:creationId xmlns:a16="http://schemas.microsoft.com/office/drawing/2014/main" id="{8CC85A29-5F42-48D1-BABE-4B2358C211B9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1832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5C200230-91E1-F644-A06E-3DA5B31E8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22" y="2831804"/>
            <a:ext cx="8999682" cy="193624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1A7652-0DA8-1D42-8A51-0C798AFC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1147351"/>
            <a:ext cx="5512171" cy="14658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B50AA2-7AF1-0643-914E-6767E3629E6A}"/>
              </a:ext>
            </a:extLst>
          </p:cNvPr>
          <p:cNvSpPr/>
          <p:nvPr/>
        </p:nvSpPr>
        <p:spPr>
          <a:xfrm>
            <a:off x="6969146" y="300702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469FB-8F67-D342-AACD-99BC3A534356}"/>
              </a:ext>
            </a:extLst>
          </p:cNvPr>
          <p:cNvSpPr/>
          <p:nvPr/>
        </p:nvSpPr>
        <p:spPr>
          <a:xfrm>
            <a:off x="466726" y="868968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B07F76-3208-4763-89DB-B54BF5886123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Rayleigh-</a:t>
            </a:r>
            <a:r>
              <a:rPr lang="en-US" b="0" dirty="0" err="1"/>
              <a:t>Benard</a:t>
            </a:r>
            <a:r>
              <a:rPr lang="en-US" b="0" dirty="0"/>
              <a:t>: Comparison for Heat Flow</a:t>
            </a:r>
            <a:endParaRPr lang="en-DE" b="0" dirty="0"/>
          </a:p>
        </p:txBody>
      </p:sp>
      <p:sp>
        <p:nvSpPr>
          <p:cNvPr id="16" name="!!morphtitle3">
            <a:extLst>
              <a:ext uri="{FF2B5EF4-FFF2-40B4-BE49-F238E27FC236}">
                <a16:creationId xmlns:a16="http://schemas.microsoft.com/office/drawing/2014/main" id="{62D03DE5-F5EE-4423-8E94-CD140F2585FC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8" name="!!morph">
            <a:extLst>
              <a:ext uri="{FF2B5EF4-FFF2-40B4-BE49-F238E27FC236}">
                <a16:creationId xmlns:a16="http://schemas.microsoft.com/office/drawing/2014/main" id="{297BE772-A5C0-4CCC-AF91-CF24A2B7608C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7E232A-FCCD-4281-9C2F-C9CD8B670839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EB40C9-6701-4C40-A307-ECDCD7061661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8x1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80x20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341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tedTriangleT.mov" descr="heatedTriangleT.mov">
            <a:hlinkClick r:id="" action="ppaction://media"/>
            <a:extLst>
              <a:ext uri="{FF2B5EF4-FFF2-40B4-BE49-F238E27FC236}">
                <a16:creationId xmlns:a16="http://schemas.microsoft.com/office/drawing/2014/main" id="{7F858AD0-3381-6B4F-9BCD-C74B50394A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446" t="6904" r="14693" b="10881"/>
          <a:stretch/>
        </p:blipFill>
        <p:spPr>
          <a:xfrm>
            <a:off x="1004768" y="375517"/>
            <a:ext cx="5468429" cy="455977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94C67F-8130-4E1B-8E98-DEC854DAAF27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628649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Fountain: Combine Obstacles and Heat Flow</a:t>
            </a:r>
            <a:endParaRPr lang="en-DE" b="0" dirty="0"/>
          </a:p>
        </p:txBody>
      </p:sp>
      <p:sp>
        <p:nvSpPr>
          <p:cNvPr id="12" name="!!morphtitle3">
            <a:extLst>
              <a:ext uri="{FF2B5EF4-FFF2-40B4-BE49-F238E27FC236}">
                <a16:creationId xmlns:a16="http://schemas.microsoft.com/office/drawing/2014/main" id="{203DFDF7-6B09-4BDB-A189-51AEB51B80AF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22" name="!!morph">
            <a:extLst>
              <a:ext uri="{FF2B5EF4-FFF2-40B4-BE49-F238E27FC236}">
                <a16:creationId xmlns:a16="http://schemas.microsoft.com/office/drawing/2014/main" id="{E08E9EC3-2CAD-4408-A605-1DBCDD32DFF0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D4A29-9D2D-407D-8E30-D6B85F9E88D2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C77F4D-ABA0-44A4-808D-68E5A808AD7C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2x2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95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FB504797-16C6-7345-9EFF-D6FABB15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09" y="1197368"/>
            <a:ext cx="3001576" cy="267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0CDA8-DF41-C246-B90F-B2B130E9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952" y="2843784"/>
            <a:ext cx="3117432" cy="2029956"/>
          </a:xfrm>
          <a:prstGeom prst="rect">
            <a:avLst/>
          </a:prstGeom>
        </p:spPr>
      </p:pic>
      <p:pic>
        <p:nvPicPr>
          <p:cNvPr id="13" name="Picture 12" descr="A picture containing arrow&#10;&#10;Description automatically generated">
            <a:extLst>
              <a:ext uri="{FF2B5EF4-FFF2-40B4-BE49-F238E27FC236}">
                <a16:creationId xmlns:a16="http://schemas.microsoft.com/office/drawing/2014/main" id="{0A6B572F-393B-B840-BBD4-B8D1E800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15" y="770112"/>
            <a:ext cx="2886124" cy="2571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D047C2-9DEC-468C-914D-52F9CD363491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Beanmachine</a:t>
            </a:r>
            <a:endParaRPr lang="en-DE" b="0" dirty="0"/>
          </a:p>
        </p:txBody>
      </p:sp>
      <p:sp>
        <p:nvSpPr>
          <p:cNvPr id="14" name="!!morphtitle3">
            <a:extLst>
              <a:ext uri="{FF2B5EF4-FFF2-40B4-BE49-F238E27FC236}">
                <a16:creationId xmlns:a16="http://schemas.microsoft.com/office/drawing/2014/main" id="{7E492418-A3E6-46A4-84CE-334AD4C7900B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5" name="!!morph">
            <a:extLst>
              <a:ext uri="{FF2B5EF4-FFF2-40B4-BE49-F238E27FC236}">
                <a16:creationId xmlns:a16="http://schemas.microsoft.com/office/drawing/2014/main" id="{2203B5BE-DEAC-4A3A-A6FE-ED4E5C6AADD2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97788B-8A8F-422D-9B1D-47219B242FA5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A08ABE-BB96-4404-A121-E39828457D09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34x32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170x160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0.05s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08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4" name="labyrinth" descr="labyrinth">
            <a:hlinkClick r:id="" action="ppaction://media"/>
            <a:extLst>
              <a:ext uri="{FF2B5EF4-FFF2-40B4-BE49-F238E27FC236}">
                <a16:creationId xmlns:a16="http://schemas.microsoft.com/office/drawing/2014/main" id="{6B073399-0B56-3849-AC68-8860ECC02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144" t="22284" r="21182" b="29719"/>
          <a:stretch/>
        </p:blipFill>
        <p:spPr>
          <a:xfrm>
            <a:off x="323125" y="802053"/>
            <a:ext cx="4486619" cy="1935987"/>
          </a:xfrm>
          <a:prstGeom prst="rect">
            <a:avLst/>
          </a:prstGeom>
        </p:spPr>
      </p:pic>
      <p:pic>
        <p:nvPicPr>
          <p:cNvPr id="14" name="labyrinthT" descr="labyrinthT">
            <a:hlinkClick r:id="" action="ppaction://media"/>
            <a:extLst>
              <a:ext uri="{FF2B5EF4-FFF2-40B4-BE49-F238E27FC236}">
                <a16:creationId xmlns:a16="http://schemas.microsoft.com/office/drawing/2014/main" id="{A03E8E25-FA57-BC4C-8373-731C1FC383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403" t="21793" r="21737" b="29603"/>
          <a:stretch/>
        </p:blipFill>
        <p:spPr>
          <a:xfrm>
            <a:off x="4295258" y="2663073"/>
            <a:ext cx="4609010" cy="2068501"/>
          </a:xfrm>
          <a:prstGeom prst="rect">
            <a:avLst/>
          </a:prstGeom>
        </p:spPr>
      </p:pic>
      <p:sp>
        <p:nvSpPr>
          <p:cNvPr id="9" name="!!nomoprh3">
            <a:extLst>
              <a:ext uri="{FF2B5EF4-FFF2-40B4-BE49-F238E27FC236}">
                <a16:creationId xmlns:a16="http://schemas.microsoft.com/office/drawing/2014/main" id="{BA98B6A1-08D7-0145-B82C-621E732FAC2C}"/>
              </a:ext>
            </a:extLst>
          </p:cNvPr>
          <p:cNvSpPr/>
          <p:nvPr/>
        </p:nvSpPr>
        <p:spPr>
          <a:xfrm>
            <a:off x="2761529" y="583573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!!nomorph4">
            <a:extLst>
              <a:ext uri="{FF2B5EF4-FFF2-40B4-BE49-F238E27FC236}">
                <a16:creationId xmlns:a16="http://schemas.microsoft.com/office/drawing/2014/main" id="{72248EC7-2935-6440-8C12-FA5A6CA1C4DA}"/>
              </a:ext>
            </a:extLst>
          </p:cNvPr>
          <p:cNvSpPr/>
          <p:nvPr/>
        </p:nvSpPr>
        <p:spPr>
          <a:xfrm>
            <a:off x="6889948" y="247329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EA77FA-EFC4-4445-ACDC-9C2E4577268C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Labyrinth</a:t>
            </a:r>
            <a:endParaRPr lang="en-DE" b="0" dirty="0"/>
          </a:p>
        </p:txBody>
      </p:sp>
      <p:sp>
        <p:nvSpPr>
          <p:cNvPr id="15" name="!!morphtitle3">
            <a:extLst>
              <a:ext uri="{FF2B5EF4-FFF2-40B4-BE49-F238E27FC236}">
                <a16:creationId xmlns:a16="http://schemas.microsoft.com/office/drawing/2014/main" id="{DA5FD44F-0A90-486B-82BD-A36E73ADEF5C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6" name="!!morph">
            <a:extLst>
              <a:ext uri="{FF2B5EF4-FFF2-40B4-BE49-F238E27FC236}">
                <a16:creationId xmlns:a16="http://schemas.microsoft.com/office/drawing/2014/main" id="{63F79329-6E2E-47BD-A1AD-A1671A97A63E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155BBB-A6B1-49EA-92FF-9082FBE62736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E8364C-6E78-42A3-8E25-89A836FF2F89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5x2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6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3" name="numsimFlowTemperature" descr="numsimFlowTemperature">
            <a:hlinkClick r:id="" action="ppaction://media"/>
            <a:extLst>
              <a:ext uri="{FF2B5EF4-FFF2-40B4-BE49-F238E27FC236}">
                <a16:creationId xmlns:a16="http://schemas.microsoft.com/office/drawing/2014/main" id="{DD8DC9A6-B2A1-B14C-B512-7AAF850AF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752" t="26687" r="5471" b="36134"/>
          <a:stretch/>
        </p:blipFill>
        <p:spPr>
          <a:xfrm>
            <a:off x="1066827" y="2571750"/>
            <a:ext cx="7791948" cy="2109665"/>
          </a:xfrm>
          <a:prstGeom prst="rect">
            <a:avLst/>
          </a:prstGeom>
        </p:spPr>
      </p:pic>
      <p:pic>
        <p:nvPicPr>
          <p:cNvPr id="4" name="numsimFlow" descr="numsimFlow">
            <a:hlinkClick r:id="" action="ppaction://media"/>
            <a:extLst>
              <a:ext uri="{FF2B5EF4-FFF2-40B4-BE49-F238E27FC236}">
                <a16:creationId xmlns:a16="http://schemas.microsoft.com/office/drawing/2014/main" id="{C6D4BD17-3572-2248-A3E9-6D0B82F0C1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811" t="31742" r="5405" b="35000"/>
          <a:stretch/>
        </p:blipFill>
        <p:spPr>
          <a:xfrm>
            <a:off x="92179" y="839900"/>
            <a:ext cx="7063530" cy="1710648"/>
          </a:xfrm>
          <a:prstGeom prst="rect">
            <a:avLst/>
          </a:prstGeom>
        </p:spPr>
      </p:pic>
      <p:sp>
        <p:nvSpPr>
          <p:cNvPr id="9" name="!!nomoprh1">
            <a:extLst>
              <a:ext uri="{FF2B5EF4-FFF2-40B4-BE49-F238E27FC236}">
                <a16:creationId xmlns:a16="http://schemas.microsoft.com/office/drawing/2014/main" id="{2794190D-C916-8A4F-92B6-D60BCF658142}"/>
              </a:ext>
            </a:extLst>
          </p:cNvPr>
          <p:cNvSpPr/>
          <p:nvPr/>
        </p:nvSpPr>
        <p:spPr>
          <a:xfrm>
            <a:off x="4598939" y="78497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!!nomoprh2">
            <a:extLst>
              <a:ext uri="{FF2B5EF4-FFF2-40B4-BE49-F238E27FC236}">
                <a16:creationId xmlns:a16="http://schemas.microsoft.com/office/drawing/2014/main" id="{0F9106DC-5933-804B-B2C7-394EE17F1E22}"/>
              </a:ext>
            </a:extLst>
          </p:cNvPr>
          <p:cNvSpPr/>
          <p:nvPr/>
        </p:nvSpPr>
        <p:spPr>
          <a:xfrm>
            <a:off x="6246602" y="2646710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7F03074-7AF4-48A4-9936-B4C18D11E68A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NumSim</a:t>
            </a:r>
            <a:r>
              <a:rPr lang="de-DE" b="0" dirty="0"/>
              <a:t> Flow</a:t>
            </a:r>
            <a:endParaRPr lang="en-DE" b="0" dirty="0"/>
          </a:p>
        </p:txBody>
      </p:sp>
      <p:sp>
        <p:nvSpPr>
          <p:cNvPr id="14" name="!!morphtitle3">
            <a:extLst>
              <a:ext uri="{FF2B5EF4-FFF2-40B4-BE49-F238E27FC236}">
                <a16:creationId xmlns:a16="http://schemas.microsoft.com/office/drawing/2014/main" id="{6ADAB982-5000-461A-BD00-269AA76E323B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5" name="!!morph">
            <a:extLst>
              <a:ext uri="{FF2B5EF4-FFF2-40B4-BE49-F238E27FC236}">
                <a16:creationId xmlns:a16="http://schemas.microsoft.com/office/drawing/2014/main" id="{B3A0C5B3-6DCF-48C6-BC6B-70C118D73F88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861832-20A1-4E7E-8664-B23DB9455883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8FF0DF-309A-40AA-986A-C44B4D1D11DB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180x60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50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tyOutletT" descr="cityOutletT">
            <a:hlinkClick r:id="" action="ppaction://media"/>
            <a:extLst>
              <a:ext uri="{FF2B5EF4-FFF2-40B4-BE49-F238E27FC236}">
                <a16:creationId xmlns:a16="http://schemas.microsoft.com/office/drawing/2014/main" id="{39B205BE-0404-1744-AEA4-03110E5DC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988" t="26185" r="18635" b="36496"/>
          <a:stretch/>
        </p:blipFill>
        <p:spPr>
          <a:xfrm>
            <a:off x="0" y="1575989"/>
            <a:ext cx="9051712" cy="292175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52696F-41D2-41A5-B09D-3626D164FE0F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City</a:t>
            </a:r>
            <a:endParaRPr lang="en-DE" b="0" dirty="0"/>
          </a:p>
        </p:txBody>
      </p:sp>
      <p:sp>
        <p:nvSpPr>
          <p:cNvPr id="12" name="!!morphtitle3">
            <a:extLst>
              <a:ext uri="{FF2B5EF4-FFF2-40B4-BE49-F238E27FC236}">
                <a16:creationId xmlns:a16="http://schemas.microsoft.com/office/drawing/2014/main" id="{5DA07347-AEF5-4472-9379-2005D7237661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3" name="!!morph">
            <a:extLst>
              <a:ext uri="{FF2B5EF4-FFF2-40B4-BE49-F238E27FC236}">
                <a16:creationId xmlns:a16="http://schemas.microsoft.com/office/drawing/2014/main" id="{E7E8909A-F315-44BE-BA1D-CD0551F697FE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2D4227-CDEB-4C4E-BD07-6C52BC478126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1377D3-156C-47F7-AFA8-F91FCA73300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240x80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17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ll, indoor, different&#10;&#10;Description automatically generated">
            <a:extLst>
              <a:ext uri="{FF2B5EF4-FFF2-40B4-BE49-F238E27FC236}">
                <a16:creationId xmlns:a16="http://schemas.microsoft.com/office/drawing/2014/main" id="{0CA6782B-2C1C-4A5C-9489-A106C792B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80" y="1775381"/>
            <a:ext cx="3326197" cy="18693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11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500746" y="176503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  <a:endParaRPr lang="en-DE" sz="1600" dirty="0">
              <a:solidFill>
                <a:srgbClr val="00519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500745" y="2592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500745" y="300504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584F2F7-500A-5E4C-A304-2132F2E9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!!morphtitle">
            <a:extLst>
              <a:ext uri="{FF2B5EF4-FFF2-40B4-BE49-F238E27FC236}">
                <a16:creationId xmlns:a16="http://schemas.microsoft.com/office/drawing/2014/main" id="{30A1A49D-96F0-46F3-A0F9-5DB864E7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3654BE5-747D-45A6-B330-C4DDDA745DEF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288628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computation of temperature T</a:t>
                </a:r>
              </a:p>
              <a:p>
                <a:pPr>
                  <a:lnSpc>
                    <a:spcPct val="150000"/>
                  </a:lnSpc>
                </a:pPr>
                <a:r>
                  <a:rPr lang="en-DE" sz="1600" dirty="0">
                    <a:solidFill>
                      <a:schemeClr val="tx1"/>
                    </a:solidFill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e>
                    </m:d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1600" b="1" dirty="0">
                    <a:solidFill>
                      <a:schemeClr val="tx1"/>
                    </a:solidFill>
                  </a:rPr>
                  <a:t>xtend </a:t>
                </a:r>
                <a:r>
                  <a:rPr lang="en-DE" sz="1600" dirty="0">
                    <a:solidFill>
                      <a:schemeClr val="tx1"/>
                    </a:solidFill>
                  </a:rPr>
                  <a:t>computation of velocities u and v by term contending T (heat transportation)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b="1" dirty="0">
                  <a:solidFill>
                    <a:schemeClr val="tx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blipFill>
                <a:blip r:embed="rId2"/>
                <a:stretch>
                  <a:fillRect l="-394" b="-9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2" y="357507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1" y="398765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383591" y="44002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42920C2-B12E-7D43-8A5B-3EFBC45D3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6240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6" name="!!morphtitle">
            <a:extLst>
              <a:ext uri="{FF2B5EF4-FFF2-40B4-BE49-F238E27FC236}">
                <a16:creationId xmlns:a16="http://schemas.microsoft.com/office/drawing/2014/main" id="{F7CE71BF-4C63-4DBB-8C6C-7E86B0CD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B49C3AE5-35B7-40F9-8C44-A2C667152DFB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24541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field variable T for temperature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s 2D-Array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DE" sz="1600" u="sng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DE" sz="1600" u="sng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en-DE" sz="1600" dirty="0">
                    <a:solidFill>
                      <a:schemeClr val="tx1"/>
                    </a:solidFill>
                  </a:rPr>
                  <a:t> located at center of cell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DE" sz="1600" dirty="0">
                    <a:solidFill>
                      <a:schemeClr val="tx1"/>
                    </a:solidFill>
                  </a:rPr>
                  <a:t>Size of 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𝑛𝐶𝑒𝑙𝑙𝑠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(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𝑛𝐶𝑒𝑙𝑙𝑠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blipFill>
                <a:blip r:embed="rId2"/>
                <a:stretch>
                  <a:fillRect l="-197" b="-7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298238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E48D9-BC21-174A-B3DE-E684F087FCBD}"/>
              </a:ext>
            </a:extLst>
          </p:cNvPr>
          <p:cNvSpPr/>
          <p:nvPr/>
        </p:nvSpPr>
        <p:spPr>
          <a:xfrm>
            <a:off x="1383593" y="338982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D4A006-1BE7-A14E-8B0E-425170F6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!!morphtitle">
            <a:extLst>
              <a:ext uri="{FF2B5EF4-FFF2-40B4-BE49-F238E27FC236}">
                <a16:creationId xmlns:a16="http://schemas.microsoft.com/office/drawing/2014/main" id="{E911ED58-19CC-4E11-B54B-178E4289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47453EE-C602-4F2D-BBB0-B70FF8BF15C2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36270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370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1882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4450DEFC-0868-4000-884C-0D9138E8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7FEA1C8-35F8-4E29-BA04-2402274B2DF1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88780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18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5769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0BBCC06A-4E9E-4D18-A58F-B54EDDBF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E9D00CE-7DCE-4C59-8DD6-89973DD9E1B2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148805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18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9883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0DBAE7C1-07AD-499A-A095-316564F3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A570B140-4FA6-430E-9E27-D7F1DE6D11A4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19029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394" b="-318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1386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5A4936E2-965B-4625-B137-1EF24D6E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9B0FCB4-5CFC-4A6A-9C80-DE626700E1AC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31229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E_16zu9 Institute.potx" id="{6CDF2315-C708-4FBF-BC80-F8F2067B9D83}" vid="{71825ADE-911E-4FBB-B59F-E287B15BB884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1882</Words>
  <Application>Microsoft Office PowerPoint</Application>
  <PresentationFormat>On-screen Show (16:9)</PresentationFormat>
  <Paragraphs>277</Paragraphs>
  <Slides>28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Cambria Math</vt:lpstr>
      <vt:lpstr>System Font Regular</vt:lpstr>
      <vt:lpstr>Uni_Stuttgart</vt:lpstr>
      <vt:lpstr>PowerPoint Presentation</vt:lpstr>
      <vt:lpstr>Task and Implementation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Input File for Boundaries and Obstacles</vt:lpstr>
      <vt:lpstr>How to define boundary condtion types and values?</vt:lpstr>
      <vt:lpstr>How to define obstacles?</vt:lpstr>
      <vt:lpstr>Examples</vt:lpstr>
      <vt:lpstr>Channel with a Step: Comparison for Obstacles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2021-02-04T19:11:26Z</dcterms:modified>
</cp:coreProperties>
</file>